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Observe, repair and create at a shared farm in Goyang, South Korea.</a:t>
            </a:r>
          </a:p>
          <a:p>
            <a:r>
              <a:t>Farm photo archive · first season in preparation</a:t>
            </a:r>
          </a:p>
          <a:p>
            <a:r>
              <a:t>No members have been recruited. Applications and payments are not open. See the introduction for detailed terms.</a:t>
            </a:r>
          </a:p>
          <a:p>
            <a:r>
              <a:t>FarmLab: https://hackerfarm.jp/projects/farmlab/</a:t>
            </a:r>
          </a:p>
          <a:p>
            <a:r>
              <a:t>TechRice: https://github.com/Hackerfarm/techrice</a:t>
            </a:r>
          </a:p>
          <a:p>
            <a:r>
              <a:t>Python workshops: https://github.com/Hackerfarm/python-workshops</a:t>
            </a:r>
          </a:p>
          <a:p>
            <a:r>
              <a:t>QR Inventory: https://github.com/Hackerfarm/qrinventory</a:t>
            </a:r>
          </a:p>
          <a:p>
            <a:r>
              <a:t>Solar Paper Lantern: https://github.com/Hackerfarm/solar-paper-lantern</a:t>
            </a:r>
          </a:p>
          <a:p>
            <a:r>
              <a:t>2026-10-10 · v09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farm where questions and projects continue beyond a single visit.</a:t>
            </a:r>
          </a:p>
          <a:p>
            <a:r>
              <a:t>Record a change and compare it on your next visit.</a:t>
            </a:r>
          </a:p>
          <a:p>
            <a:r>
              <a:t>Repair a tool and leave instructions for the next person.</a:t>
            </a:r>
          </a:p>
          <a:p>
            <a:r>
              <a:t>Explore technology and art on their own terms.</a:t>
            </a:r>
          </a:p>
          <a:p>
            <a:r>
              <a:t>Farm photo archive · first season in preparation</a:t>
            </a:r>
          </a:p>
          <a:p>
            <a:r>
              <a:t>No members have been recruited. Applications and payments are not open. See the introduction for detailed terms.</a:t>
            </a:r>
          </a:p>
          <a:p>
            <a:r>
              <a:t>FarmLab: https://hackerfarm.jp/projects/farmlab/</a:t>
            </a:r>
          </a:p>
          <a:p>
            <a:r>
              <a:t>TechRice: https://github.com/Hackerfarm/techrice</a:t>
            </a:r>
          </a:p>
          <a:p>
            <a:r>
              <a:t>Python workshops: https://github.com/Hackerfarm/python-workshops</a:t>
            </a:r>
          </a:p>
          <a:p>
            <a:r>
              <a:t>QR Inventory: https://github.com/Hackerfarm/qrinventory</a:t>
            </a:r>
          </a:p>
          <a:p>
            <a:r>
              <a:t>Solar Paper Lantern: https://github.com/Hackerfarm/solar-paper-lantern</a:t>
            </a:r>
          </a:p>
          <a:p>
            <a:r>
              <a:t>2026-10-10 · v09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Put photographs and impressions alongside readings of light, temperature and soil.</a:t>
            </a:r>
          </a:p>
          <a:p>
            <a:r>
              <a:t>Source principle: TechRice links places, devices, sensors and readings</a:t>
            </a:r>
          </a:p>
          <a:p>
            <a:r>
              <a:t>Adaptation: add timestamps, units, missing data and human observations</a:t>
            </a:r>
          </a:p>
          <a:p>
            <a:r>
              <a:t>Your starting point: three sentences about light and colour in one place</a:t>
            </a:r>
          </a:p>
          <a:p>
            <a:r>
              <a:t>Farm photo archive · first season in preparation</a:t>
            </a:r>
          </a:p>
          <a:p>
            <a:r>
              <a:t>No members have been recruited. Applications and payments are not open. See the introduction for detailed terms.</a:t>
            </a:r>
          </a:p>
          <a:p>
            <a:r>
              <a:t>FarmLab: https://hackerfarm.jp/projects/farmlab/</a:t>
            </a:r>
          </a:p>
          <a:p>
            <a:r>
              <a:t>TechRice: https://github.com/Hackerfarm/techrice</a:t>
            </a:r>
          </a:p>
          <a:p>
            <a:r>
              <a:t>Python workshops: https://github.com/Hackerfarm/python-workshops</a:t>
            </a:r>
          </a:p>
          <a:p>
            <a:r>
              <a:t>QR Inventory: https://github.com/Hackerfarm/qrinventory</a:t>
            </a:r>
          </a:p>
          <a:p>
            <a:r>
              <a:t>Solar Paper Lantern: https://github.com/Hackerfarm/solar-paper-lantern</a:t>
            </a:r>
          </a:p>
          <a:p>
            <a:r>
              <a:t>2026-10-10 · v09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Put photographs and impressions alongside readings of light, temperature and soil.</a:t>
            </a:r>
          </a:p>
          <a:p>
            <a:r>
              <a:t>Source principle: TechRice links places, devices, sensors and readings</a:t>
            </a:r>
          </a:p>
          <a:p>
            <a:r>
              <a:t>Adaptation: add timestamps, units, missing data and human observations</a:t>
            </a:r>
          </a:p>
          <a:p>
            <a:r>
              <a:t>Your starting point: three sentences about light and colour in one place</a:t>
            </a:r>
          </a:p>
          <a:p>
            <a:r>
              <a:t>Farm photo archive · first season in preparation</a:t>
            </a:r>
          </a:p>
          <a:p>
            <a:r>
              <a:t>No members have been recruited. Applications and payments are not open. See the introduction for detailed terms.</a:t>
            </a:r>
          </a:p>
          <a:p>
            <a:r>
              <a:t>FarmLab: https://hackerfarm.jp/projects/farmlab/</a:t>
            </a:r>
          </a:p>
          <a:p>
            <a:r>
              <a:t>TechRice: https://github.com/Hackerfarm/techrice</a:t>
            </a:r>
          </a:p>
          <a:p>
            <a:r>
              <a:t>Python workshops: https://github.com/Hackerfarm/python-workshops</a:t>
            </a:r>
          </a:p>
          <a:p>
            <a:r>
              <a:t>QR Inventory: https://github.com/Hackerfarm/qrinventory</a:t>
            </a:r>
          </a:p>
          <a:p>
            <a:r>
              <a:t>Solar Paper Lantern: https://github.com/Hackerfarm/solar-paper-lantern</a:t>
            </a:r>
          </a:p>
          <a:p>
            <a:r>
              <a:t>2026-10-10 · v09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Explain where a tool is, its condition and how it can be used again.</a:t>
            </a:r>
          </a:p>
          <a:p>
            <a:r>
              <a:t>Source principle: QR Inventory connects an item ID with its status</a:t>
            </a:r>
          </a:p>
          <a:p>
            <a:r>
              <a:t>Adaptation: add photos, checks, repair history and short instructions</a:t>
            </a:r>
          </a:p>
          <a:p>
            <a:r>
              <a:t>Your starting point: a name, location and condition card for one object</a:t>
            </a:r>
          </a:p>
          <a:p>
            <a:r>
              <a:t>Farm photo archive · first season in preparation</a:t>
            </a:r>
          </a:p>
          <a:p>
            <a:r>
              <a:t>No members have been recruited. Applications and payments are not open. See the introduction for detailed terms.</a:t>
            </a:r>
          </a:p>
          <a:p>
            <a:r>
              <a:t>FarmLab: https://hackerfarm.jp/projects/farmlab/</a:t>
            </a:r>
          </a:p>
          <a:p>
            <a:r>
              <a:t>TechRice: https://github.com/Hackerfarm/techrice</a:t>
            </a:r>
          </a:p>
          <a:p>
            <a:r>
              <a:t>Python workshops: https://github.com/Hackerfarm/python-workshops</a:t>
            </a:r>
          </a:p>
          <a:p>
            <a:r>
              <a:t>QR Inventory: https://github.com/Hackerfarm/qrinventory</a:t>
            </a:r>
          </a:p>
          <a:p>
            <a:r>
              <a:t>Solar Paper Lantern: https://github.com/Hackerfarm/solar-paper-lantern</a:t>
            </a:r>
          </a:p>
          <a:p>
            <a:r>
              <a:t>2026-10-10 · v09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Explore structure, material and energy to give your question a physical form.</a:t>
            </a:r>
          </a:p>
          <a:p>
            <a:r>
              <a:t>Source idea: Solar Paper Lantern brings light, paper and energy together</a:t>
            </a:r>
          </a:p>
          <a:p>
            <a:r>
              <a:t>Adaptation: begin with paper models, then assess current components and safety</a:t>
            </a:r>
          </a:p>
          <a:p>
            <a:r>
              <a:t>Your starting point: sketch a paper structure and mark a path for light</a:t>
            </a:r>
          </a:p>
          <a:p>
            <a:r>
              <a:t>Farm photo archive · first season in preparation</a:t>
            </a:r>
          </a:p>
          <a:p>
            <a:r>
              <a:t>No members have been recruited. Applications and payments are not open. See the introduction for detailed terms.</a:t>
            </a:r>
          </a:p>
          <a:p>
            <a:r>
              <a:t>FarmLab: https://hackerfarm.jp/projects/farmlab/</a:t>
            </a:r>
          </a:p>
          <a:p>
            <a:r>
              <a:t>TechRice: https://github.com/Hackerfarm/techrice</a:t>
            </a:r>
          </a:p>
          <a:p>
            <a:r>
              <a:t>Python workshops: https://github.com/Hackerfarm/python-workshops</a:t>
            </a:r>
          </a:p>
          <a:p>
            <a:r>
              <a:t>QR Inventory: https://github.com/Hackerfarm/qrinventory</a:t>
            </a:r>
          </a:p>
          <a:p>
            <a:r>
              <a:t>Solar Paper Lantern: https://github.com/Hackerfarm/solar-paper-lantern</a:t>
            </a:r>
          </a:p>
          <a:p>
            <a:r>
              <a:t>2026-10-10 · v09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Choose an interest, try a small action and leave yourself a next question.</a:t>
            </a:r>
          </a:p>
          <a:p>
            <a:r>
              <a:t>01 Discover — choose a question about observation, tools or light</a:t>
            </a:r>
          </a:p>
          <a:p>
            <a:r>
              <a:t>02 Prepare — start on your own with a photo, note or sketch</a:t>
            </a:r>
          </a:p>
          <a:p>
            <a:r>
              <a:t>03 Work together — join a small team in the planned first season</a:t>
            </a:r>
          </a:p>
          <a:p>
            <a:r>
              <a:t>04 Continue — use what you record to begin the next experiment</a:t>
            </a:r>
          </a:p>
          <a:p>
            <a:r>
              <a:t>Farm photo archive · first season in preparation</a:t>
            </a:r>
          </a:p>
          <a:p>
            <a:r>
              <a:t>No members have been recruited. Applications and payments are not open. See the introduction for detailed terms.</a:t>
            </a:r>
          </a:p>
          <a:p>
            <a:r>
              <a:t>FarmLab: https://hackerfarm.jp/projects/farmlab/</a:t>
            </a:r>
          </a:p>
          <a:p>
            <a:r>
              <a:t>TechRice: https://github.com/Hackerfarm/techrice</a:t>
            </a:r>
          </a:p>
          <a:p>
            <a:r>
              <a:t>Python workshops: https://github.com/Hackerfarm/python-workshops</a:t>
            </a:r>
          </a:p>
          <a:p>
            <a:r>
              <a:t>QR Inventory: https://github.com/Hackerfarm/qrinventory</a:t>
            </a:r>
          </a:p>
          <a:p>
            <a:r>
              <a:t>Solar Paper Lantern: https://github.com/Hackerfarm/solar-paper-lantern</a:t>
            </a:r>
          </a:p>
          <a:p>
            <a:r>
              <a:t>2026-10-10 · v09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Six three-hour sessions, every other week. Designed around three teams of four.</a:t>
            </a:r>
          </a:p>
          <a:p>
            <a:r>
              <a:t>Sessions 1–2 · explore the setting and choose questions and roles</a:t>
            </a:r>
          </a:p>
          <a:p>
            <a:r>
              <a:t>Sessions 3–4 · build small prototypes, compare records and revise</a:t>
            </a:r>
          </a:p>
          <a:p>
            <a:r>
              <a:t>Sessions 5–6 · test again and document the next steps</a:t>
            </a:r>
          </a:p>
          <a:p>
            <a:r>
              <a:t>Farm photo archive · first season in preparation</a:t>
            </a:r>
          </a:p>
          <a:p>
            <a:r>
              <a:t>No members have been recruited. Applications and payments are not open. See the introduction for detailed terms.</a:t>
            </a:r>
          </a:p>
          <a:p>
            <a:r>
              <a:t>FarmLab: https://hackerfarm.jp/projects/farmlab/</a:t>
            </a:r>
          </a:p>
          <a:p>
            <a:r>
              <a:t>TechRice: https://github.com/Hackerfarm/techrice</a:t>
            </a:r>
          </a:p>
          <a:p>
            <a:r>
              <a:t>Python workshops: https://github.com/Hackerfarm/python-workshops</a:t>
            </a:r>
          </a:p>
          <a:p>
            <a:r>
              <a:t>QR Inventory: https://github.com/Hackerfarm/qrinventory</a:t>
            </a:r>
          </a:p>
          <a:p>
            <a:r>
              <a:t>Solar Paper Lantern: https://github.com/Hackerfarm/solar-paper-lantern</a:t>
            </a:r>
          </a:p>
          <a:p>
            <a:r>
              <a:t>2026-10-10 · v09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Six three-hour sessions, every other week. Designed around three teams of four.</a:t>
            </a:r>
          </a:p>
          <a:p>
            <a:r>
              <a:t>Sessions 1–2 · explore the setting and choose questions and roles</a:t>
            </a:r>
          </a:p>
          <a:p>
            <a:r>
              <a:t>Sessions 3–4 · build small prototypes, compare records and revise</a:t>
            </a:r>
          </a:p>
          <a:p>
            <a:r>
              <a:t>Sessions 5–6 · test again and document the next steps</a:t>
            </a:r>
          </a:p>
          <a:p>
            <a:r>
              <a:t>Farm photo archive · first season in preparation</a:t>
            </a:r>
          </a:p>
          <a:p>
            <a:r>
              <a:t>No members have been recruited. Applications and payments are not open. See the introduction for detailed terms.</a:t>
            </a:r>
          </a:p>
          <a:p>
            <a:r>
              <a:t>FarmLab: https://hackerfarm.jp/projects/farmlab/</a:t>
            </a:r>
          </a:p>
          <a:p>
            <a:r>
              <a:t>TechRice: https://github.com/Hackerfarm/techrice</a:t>
            </a:r>
          </a:p>
          <a:p>
            <a:r>
              <a:t>Python workshops: https://github.com/Hackerfarm/python-workshops</a:t>
            </a:r>
          </a:p>
          <a:p>
            <a:r>
              <a:t>QR Inventory: https://github.com/Hackerfarm/qrinventory</a:t>
            </a:r>
          </a:p>
          <a:p>
            <a:r>
              <a:t>Solar Paper Lantern: https://github.com/Hackerfarm/solar-paper-lantern</a:t>
            </a:r>
          </a:p>
          <a:p>
            <a:r>
              <a:t>2026-10-10 · v09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First-season capacity: 12 people · KRW 360,000 per person for 12 weeks</a:t>
            </a:r>
          </a:p>
          <a:p>
            <a:r>
              <a:t>Planned inclusions: six sessions, basic shared tools and consumables, documentation guidance</a:t>
            </a:r>
          </a:p>
          <a:p>
            <a:r>
              <a:t>Outside the plan: personal equipment, specialist materials, meals and transport</a:t>
            </a:r>
          </a:p>
          <a:p>
            <a:r>
              <a:t>Membership covers scheduled sessions, not unrestricted access to the premises.</a:t>
            </a:r>
          </a:p>
          <a:p>
            <a:r>
              <a:t>Start dates, facilitators, detailed support and refund terms will be published before enrolment.</a:t>
            </a:r>
          </a:p>
          <a:p>
            <a:r>
              <a:t>Farm photo archive · first season in preparation</a:t>
            </a:r>
          </a:p>
          <a:p>
            <a:r>
              <a:t>No members have been recruited. Applications and payments are not open. See the introduction for detailed terms.</a:t>
            </a:r>
          </a:p>
          <a:p>
            <a:r>
              <a:t>FarmLab: https://hackerfarm.jp/projects/farmlab/</a:t>
            </a:r>
          </a:p>
          <a:p>
            <a:r>
              <a:t>TechRice: https://github.com/Hackerfarm/techrice</a:t>
            </a:r>
          </a:p>
          <a:p>
            <a:r>
              <a:t>Python workshops: https://github.com/Hackerfarm/python-workshops</a:t>
            </a:r>
          </a:p>
          <a:p>
            <a:r>
              <a:t>QR Inventory: https://github.com/Hackerfarm/qrinventory</a:t>
            </a:r>
          </a:p>
          <a:p>
            <a:r>
              <a:t>Solar Paper Lantern: https://github.com/Hackerfarm/solar-paper-lantern</a:t>
            </a:r>
          </a:p>
          <a:p>
            <a:r>
              <a:t>2026-10-10 · v09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Membership fees support preparation and the running of shared activities.</a:t>
            </a:r>
          </a:p>
          <a:p>
            <a:r>
              <a:t>Our operating model does not rely on property rental revenue.</a:t>
            </a:r>
          </a:p>
          <a:p>
            <a:r>
              <a:t>Different contributions through technology, art and observation are valued.</a:t>
            </a:r>
          </a:p>
          <a:p>
            <a:r>
              <a:t>You choose whether to share your work, photos and records.</a:t>
            </a:r>
          </a:p>
          <a:p>
            <a:r>
              <a:t>We distinguish sources from adaptations, and plans from actual results.</a:t>
            </a:r>
          </a:p>
          <a:p>
            <a:r>
              <a:t>Farm photo archive · first season in preparation</a:t>
            </a:r>
          </a:p>
          <a:p>
            <a:r>
              <a:t>No members have been recruited. Applications and payments are not open. See the introduction for detailed terms.</a:t>
            </a:r>
          </a:p>
          <a:p>
            <a:r>
              <a:t>FarmLab: https://hackerfarm.jp/projects/farmlab/</a:t>
            </a:r>
          </a:p>
          <a:p>
            <a:r>
              <a:t>TechRice: https://github.com/Hackerfarm/techrice</a:t>
            </a:r>
          </a:p>
          <a:p>
            <a:r>
              <a:t>Python workshops: https://github.com/Hackerfarm/python-workshops</a:t>
            </a:r>
          </a:p>
          <a:p>
            <a:r>
              <a:t>QR Inventory: https://github.com/Hackerfarm/qrinventory</a:t>
            </a:r>
          </a:p>
          <a:p>
            <a:r>
              <a:t>Solar Paper Lantern: https://github.com/Hackerfarm/solar-paper-lantern</a:t>
            </a:r>
          </a:p>
          <a:p>
            <a:r>
              <a:t>2026-10-10 · v09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Enrolment is being prepared. Read the material and choose a personal starting point.</a:t>
            </a:r>
          </a:p>
          <a:p>
            <a:r>
              <a:t>Explore the three projects and the preparation suggested for each role.</a:t>
            </a:r>
          </a:p>
          <a:p>
            <a:r>
              <a:t>Write your question and save a personal note.</a:t>
            </a:r>
          </a:p>
          <a:p>
            <a:r>
              <a:t>Twelve is the planned capacity. No members have been recruited yet.</a:t>
            </a:r>
          </a:p>
          <a:p>
            <a:r>
              <a:t>Reading this material or saving a note does not submit an application or booking.</a:t>
            </a:r>
          </a:p>
          <a:p>
            <a:r>
              <a:t>Farm photo archive · first season in preparation</a:t>
            </a:r>
          </a:p>
          <a:p>
            <a:r>
              <a:t>No members have been recruited. Applications and payments are not open. See the introduction for detailed terms.</a:t>
            </a:r>
          </a:p>
          <a:p>
            <a:r>
              <a:t>FarmLab: https://hackerfarm.jp/projects/farmlab/</a:t>
            </a:r>
          </a:p>
          <a:p>
            <a:r>
              <a:t>TechRice: https://github.com/Hackerfarm/techrice</a:t>
            </a:r>
          </a:p>
          <a:p>
            <a:r>
              <a:t>Python workshops: https://github.com/Hackerfarm/python-workshops</a:t>
            </a:r>
          </a:p>
          <a:p>
            <a:r>
              <a:t>QR Inventory: https://github.com/Hackerfarm/qrinventory</a:t>
            </a:r>
          </a:p>
          <a:p>
            <a:r>
              <a:t>Solar Paper Lantern: https://github.com/Hackerfarm/solar-paper-lantern</a:t>
            </a:r>
          </a:p>
          <a:p>
            <a:r>
              <a:t>2026-10-10 · v09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m-field.png"/>
          <p:cNvPicPr>
            <a:picLocks noChangeAspect="1"/>
          </p:cNvPicPr>
          <p:nvPr/>
        </p:nvPicPr>
        <p:blipFill>
          <a:blip r:embed="rId2"/>
          <a:srcRect t="54562" b="21219"/>
          <a:stretch>
            <a:fillRect/>
          </a:stretch>
        </p:blipFill>
        <p:spPr>
          <a:xfrm>
            <a:off x="0" y="0"/>
            <a:ext cx="12192000" cy="393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556000"/>
            <a:ext cx="12192000" cy="3302000"/>
          </a:xfrm>
          <a:prstGeom prst="rect">
            <a:avLst/>
          </a:prstGeom>
          <a:solidFill>
            <a:srgbClr val="2022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1000" y="317500"/>
            <a:ext cx="3390900" cy="546100"/>
          </a:xfrm>
          <a:prstGeom prst="rect">
            <a:avLst/>
          </a:prstGeom>
          <a:solidFill>
            <a:srgbClr val="2022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406400"/>
            <a:ext cx="3111500" cy="40817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414"/>
              </a:lnSpc>
              <a:spcAft>
                <a:spcPts val="0"/>
              </a:spcAft>
              <a:defRPr sz="17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HACKER FARM / STUDIO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3467100"/>
            <a:ext cx="11239500" cy="22783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15456"/>
              </a:lnSpc>
              <a:defRPr sz="138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Hacker Farm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435600"/>
            <a:ext cx="11176000" cy="94107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6384"/>
              </a:lnSpc>
              <a:defRPr sz="5700" b="0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A shared farm in Goyang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6324600"/>
            <a:ext cx="9144000" cy="39014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272"/>
              </a:lnSpc>
              <a:spcAft>
                <a:spcPts val="0"/>
              </a:spcAft>
              <a:defRPr sz="1600" b="0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2026-10-10 · v09 / Season plan · not open yet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41000" y="6299200"/>
            <a:ext cx="1143000" cy="4262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556"/>
              </a:lnSpc>
              <a:spcAft>
                <a:spcPts val="0"/>
              </a:spcAft>
              <a:defRPr sz="18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01 / 12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m-hall.png"/>
          <p:cNvPicPr>
            <a:picLocks noChangeAspect="1"/>
          </p:cNvPicPr>
          <p:nvPr/>
        </p:nvPicPr>
        <p:blipFill>
          <a:blip r:embed="rId2"/>
          <a:srcRect t="36375" b="39406"/>
          <a:stretch>
            <a:fillRect/>
          </a:stretch>
        </p:blipFill>
        <p:spPr>
          <a:xfrm>
            <a:off x="0" y="0"/>
            <a:ext cx="12192000" cy="393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810000"/>
            <a:ext cx="12192000" cy="3048000"/>
          </a:xfrm>
          <a:prstGeom prst="rect">
            <a:avLst/>
          </a:prstGeom>
          <a:solidFill>
            <a:srgbClr val="F3F1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1000" y="317500"/>
            <a:ext cx="3390900" cy="546100"/>
          </a:xfrm>
          <a:prstGeom prst="rect">
            <a:avLst/>
          </a:prstGeom>
          <a:solidFill>
            <a:srgbClr val="2022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406400"/>
            <a:ext cx="3111500" cy="40817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414"/>
              </a:lnSpc>
              <a:spcAft>
                <a:spcPts val="0"/>
              </a:spcAft>
              <a:defRPr sz="17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HACKER FARM / STUDIO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3784600"/>
            <a:ext cx="11239500" cy="16840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11424"/>
              </a:lnSpc>
              <a:defRPr sz="10200" b="1">
                <a:solidFill>
                  <a:srgbClr val="20221E"/>
                </a:solidFill>
                <a:latin typeface="Noto Sans KR"/>
              </a:defRPr>
            </a:pPr>
            <a:r>
              <a:rPr>
                <a:ea typeface="Noto Sans KR"/>
              </a:rPr>
              <a:t>A shared place.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435600"/>
            <a:ext cx="11176000" cy="8420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5712"/>
              </a:lnSpc>
              <a:defRPr sz="5100" b="0">
                <a:solidFill>
                  <a:srgbClr val="20221E"/>
                </a:solidFill>
                <a:latin typeface="Noto Sans KR"/>
              </a:defRPr>
            </a:pPr>
            <a:r>
              <a:rPr>
                <a:ea typeface="Noto Sans KR"/>
              </a:rPr>
              <a:t>Begin at a shared farm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6324600"/>
            <a:ext cx="9144000" cy="39014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272"/>
              </a:lnSpc>
              <a:spcAft>
                <a:spcPts val="0"/>
              </a:spcAft>
              <a:defRPr sz="1600" b="0">
                <a:solidFill>
                  <a:srgbClr val="20221E"/>
                </a:solidFill>
                <a:latin typeface="Noto Sans KR"/>
              </a:defRPr>
            </a:pPr>
            <a:r>
              <a:rPr>
                <a:ea typeface="Noto Sans KR"/>
              </a:rPr>
              <a:t>2026-10-10 · v09 / Season plan · not open yet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41000" y="6299200"/>
            <a:ext cx="1143000" cy="4262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556"/>
              </a:lnSpc>
              <a:spcAft>
                <a:spcPts val="0"/>
              </a:spcAft>
              <a:defRPr sz="1800" b="1">
                <a:solidFill>
                  <a:srgbClr val="20221E"/>
                </a:solidFill>
                <a:latin typeface="Noto Sans KR"/>
              </a:defRPr>
            </a:pPr>
            <a:r>
              <a:rPr>
                <a:ea typeface="Noto Sans KR"/>
              </a:rPr>
              <a:t>02 / 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m-trees.png"/>
          <p:cNvPicPr>
            <a:picLocks noChangeAspect="1"/>
          </p:cNvPicPr>
          <p:nvPr/>
        </p:nvPicPr>
        <p:blipFill>
          <a:blip r:embed="rId2"/>
          <a:srcRect t="41680" b="34102"/>
          <a:stretch>
            <a:fillRect/>
          </a:stretch>
        </p:blipFill>
        <p:spPr>
          <a:xfrm>
            <a:off x="0" y="0"/>
            <a:ext cx="12192000" cy="393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810000"/>
            <a:ext cx="12192000" cy="3048000"/>
          </a:xfrm>
          <a:prstGeom prst="rect">
            <a:avLst/>
          </a:prstGeom>
          <a:solidFill>
            <a:srgbClr val="2022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1000" y="317500"/>
            <a:ext cx="3390900" cy="546100"/>
          </a:xfrm>
          <a:prstGeom prst="rect">
            <a:avLst/>
          </a:prstGeom>
          <a:solidFill>
            <a:srgbClr val="2022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406400"/>
            <a:ext cx="3111500" cy="40817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414"/>
              </a:lnSpc>
              <a:spcAft>
                <a:spcPts val="0"/>
              </a:spcAft>
              <a:defRPr sz="17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HACKER FARM / STUDIO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3784600"/>
            <a:ext cx="11239500" cy="16840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11424"/>
              </a:lnSpc>
              <a:defRPr sz="102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Look closer.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435600"/>
            <a:ext cx="11176000" cy="8420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5712"/>
              </a:lnSpc>
              <a:defRPr sz="5100" b="0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One place. A different light.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6324600"/>
            <a:ext cx="9144000" cy="39014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272"/>
              </a:lnSpc>
              <a:spcAft>
                <a:spcPts val="0"/>
              </a:spcAft>
              <a:defRPr sz="1600" b="0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2026-10-10 · v09 / Season plan · not open yet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41000" y="6299200"/>
            <a:ext cx="1143000" cy="4262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556"/>
              </a:lnSpc>
              <a:spcAft>
                <a:spcPts val="0"/>
              </a:spcAft>
              <a:defRPr sz="18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03 / 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m-moss.png"/>
          <p:cNvPicPr>
            <a:picLocks noChangeAspect="1"/>
          </p:cNvPicPr>
          <p:nvPr/>
        </p:nvPicPr>
        <p:blipFill>
          <a:blip r:embed="rId2"/>
          <a:srcRect t="36375" b="39406"/>
          <a:stretch>
            <a:fillRect/>
          </a:stretch>
        </p:blipFill>
        <p:spPr>
          <a:xfrm>
            <a:off x="0" y="0"/>
            <a:ext cx="12192000" cy="393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810000"/>
            <a:ext cx="12192000" cy="3048000"/>
          </a:xfrm>
          <a:prstGeom prst="rect">
            <a:avLst/>
          </a:prstGeom>
          <a:solidFill>
            <a:srgbClr val="B83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1000" y="317500"/>
            <a:ext cx="3390900" cy="546100"/>
          </a:xfrm>
          <a:prstGeom prst="rect">
            <a:avLst/>
          </a:prstGeom>
          <a:solidFill>
            <a:srgbClr val="2022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406400"/>
            <a:ext cx="3111500" cy="40817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414"/>
              </a:lnSpc>
              <a:spcAft>
                <a:spcPts val="0"/>
              </a:spcAft>
              <a:defRPr sz="17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HACKER FARM / STUDIO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3784600"/>
            <a:ext cx="11239500" cy="16840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11424"/>
              </a:lnSpc>
              <a:defRPr sz="10200" b="1">
                <a:solidFill>
                  <a:srgbClr val="FFFFFF"/>
                </a:solidFill>
                <a:latin typeface="Noto Sans KR"/>
              </a:defRPr>
            </a:pPr>
            <a:r>
              <a:rPr>
                <a:ea typeface="Noto Sans KR"/>
              </a:rPr>
              <a:t>Keep a note.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435600"/>
            <a:ext cx="11176000" cy="8420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5712"/>
              </a:lnSpc>
              <a:defRPr sz="5100" b="0">
                <a:solidFill>
                  <a:srgbClr val="FFFFFF"/>
                </a:solidFill>
                <a:latin typeface="Noto Sans KR"/>
              </a:defRPr>
            </a:pPr>
            <a:r>
              <a:rPr>
                <a:ea typeface="Noto Sans KR"/>
              </a:rPr>
              <a:t>One photo. Your own words.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6324600"/>
            <a:ext cx="9144000" cy="39014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272"/>
              </a:lnSpc>
              <a:spcAft>
                <a:spcPts val="0"/>
              </a:spcAft>
              <a:defRPr sz="1600" b="0">
                <a:solidFill>
                  <a:srgbClr val="FFFFFF"/>
                </a:solidFill>
                <a:latin typeface="Noto Sans KR"/>
              </a:defRPr>
            </a:pPr>
            <a:r>
              <a:rPr>
                <a:ea typeface="Noto Sans KR"/>
              </a:rPr>
              <a:t>2026-10-10 · v09 / Season plan · not open yet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41000" y="6299200"/>
            <a:ext cx="1143000" cy="4262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556"/>
              </a:lnSpc>
              <a:spcAft>
                <a:spcPts val="0"/>
              </a:spcAft>
              <a:defRPr sz="1800" b="1">
                <a:solidFill>
                  <a:srgbClr val="FFFFFF"/>
                </a:solidFill>
                <a:latin typeface="Noto Sans KR"/>
              </a:defRPr>
            </a:pPr>
            <a:r>
              <a:rPr>
                <a:ea typeface="Noto Sans KR"/>
              </a:rPr>
              <a:t>04 / 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m-hall.png"/>
          <p:cNvPicPr>
            <a:picLocks noChangeAspect="1"/>
          </p:cNvPicPr>
          <p:nvPr/>
        </p:nvPicPr>
        <p:blipFill>
          <a:blip r:embed="rId2"/>
          <a:srcRect t="36375" b="39406"/>
          <a:stretch>
            <a:fillRect/>
          </a:stretch>
        </p:blipFill>
        <p:spPr>
          <a:xfrm>
            <a:off x="0" y="0"/>
            <a:ext cx="12192000" cy="393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810000"/>
            <a:ext cx="12192000" cy="3048000"/>
          </a:xfrm>
          <a:prstGeom prst="rect">
            <a:avLst/>
          </a:prstGeom>
          <a:solidFill>
            <a:srgbClr val="2022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1000" y="317500"/>
            <a:ext cx="3390900" cy="546100"/>
          </a:xfrm>
          <a:prstGeom prst="rect">
            <a:avLst/>
          </a:prstGeom>
          <a:solidFill>
            <a:srgbClr val="2022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406400"/>
            <a:ext cx="3111500" cy="40817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414"/>
              </a:lnSpc>
              <a:spcAft>
                <a:spcPts val="0"/>
              </a:spcAft>
              <a:defRPr sz="17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HACKER FARM / STUDIO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3784600"/>
            <a:ext cx="11239500" cy="16840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11424"/>
              </a:lnSpc>
              <a:defRPr sz="102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Use it again.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435600"/>
            <a:ext cx="11176000" cy="8420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5712"/>
              </a:lnSpc>
              <a:defRPr sz="5100" b="0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Ready for the next person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6324600"/>
            <a:ext cx="9144000" cy="39014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272"/>
              </a:lnSpc>
              <a:spcAft>
                <a:spcPts val="0"/>
              </a:spcAft>
              <a:defRPr sz="1600" b="0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2026-10-10 · v09 / Season plan · not open yet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41000" y="6299200"/>
            <a:ext cx="1143000" cy="4262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556"/>
              </a:lnSpc>
              <a:spcAft>
                <a:spcPts val="0"/>
              </a:spcAft>
              <a:defRPr sz="18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05 / 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m-trees.png"/>
          <p:cNvPicPr>
            <a:picLocks noChangeAspect="1"/>
          </p:cNvPicPr>
          <p:nvPr/>
        </p:nvPicPr>
        <p:blipFill>
          <a:blip r:embed="rId2"/>
          <a:srcRect t="41680" b="34102"/>
          <a:stretch>
            <a:fillRect/>
          </a:stretch>
        </p:blipFill>
        <p:spPr>
          <a:xfrm>
            <a:off x="0" y="0"/>
            <a:ext cx="12192000" cy="393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810000"/>
            <a:ext cx="12192000" cy="3048000"/>
          </a:xfrm>
          <a:prstGeom prst="rect">
            <a:avLst/>
          </a:prstGeom>
          <a:solidFill>
            <a:srgbClr val="F3F1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1000" y="317500"/>
            <a:ext cx="3390900" cy="546100"/>
          </a:xfrm>
          <a:prstGeom prst="rect">
            <a:avLst/>
          </a:prstGeom>
          <a:solidFill>
            <a:srgbClr val="2022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406400"/>
            <a:ext cx="3111500" cy="40817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414"/>
              </a:lnSpc>
              <a:spcAft>
                <a:spcPts val="0"/>
              </a:spcAft>
              <a:defRPr sz="17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HACKER FARM / STUDIO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3784600"/>
            <a:ext cx="11239500" cy="16840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11424"/>
              </a:lnSpc>
              <a:defRPr sz="10200" b="1">
                <a:solidFill>
                  <a:srgbClr val="20221E"/>
                </a:solidFill>
                <a:latin typeface="Noto Sans KR"/>
              </a:defRPr>
            </a:pPr>
            <a:r>
              <a:rPr>
                <a:ea typeface="Noto Sans KR"/>
              </a:rPr>
              <a:t>Make light.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435600"/>
            <a:ext cx="11176000" cy="8420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5712"/>
              </a:lnSpc>
              <a:defRPr sz="5100" b="0">
                <a:solidFill>
                  <a:srgbClr val="20221E"/>
                </a:solidFill>
                <a:latin typeface="Noto Sans KR"/>
              </a:defRPr>
            </a:pPr>
            <a:r>
              <a:rPr>
                <a:ea typeface="Noto Sans KR"/>
              </a:rPr>
              <a:t>A small experiment with paper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6324600"/>
            <a:ext cx="9144000" cy="39014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272"/>
              </a:lnSpc>
              <a:spcAft>
                <a:spcPts val="0"/>
              </a:spcAft>
              <a:defRPr sz="1600" b="0">
                <a:solidFill>
                  <a:srgbClr val="20221E"/>
                </a:solidFill>
                <a:latin typeface="Noto Sans KR"/>
              </a:defRPr>
            </a:pPr>
            <a:r>
              <a:rPr>
                <a:ea typeface="Noto Sans KR"/>
              </a:rPr>
              <a:t>2026-10-10 · v09 / Season plan · not open yet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41000" y="6299200"/>
            <a:ext cx="1143000" cy="4262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556"/>
              </a:lnSpc>
              <a:spcAft>
                <a:spcPts val="0"/>
              </a:spcAft>
              <a:defRPr sz="1800" b="1">
                <a:solidFill>
                  <a:srgbClr val="20221E"/>
                </a:solidFill>
                <a:latin typeface="Noto Sans KR"/>
              </a:defRPr>
            </a:pPr>
            <a:r>
              <a:rPr>
                <a:ea typeface="Noto Sans KR"/>
              </a:rPr>
              <a:t>06 / 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m-field.png"/>
          <p:cNvPicPr>
            <a:picLocks noChangeAspect="1"/>
          </p:cNvPicPr>
          <p:nvPr/>
        </p:nvPicPr>
        <p:blipFill>
          <a:blip r:embed="rId2"/>
          <a:srcRect t="54562" b="21219"/>
          <a:stretch>
            <a:fillRect/>
          </a:stretch>
        </p:blipFill>
        <p:spPr>
          <a:xfrm>
            <a:off x="0" y="0"/>
            <a:ext cx="12192000" cy="393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810000"/>
            <a:ext cx="12192000" cy="3048000"/>
          </a:xfrm>
          <a:prstGeom prst="rect">
            <a:avLst/>
          </a:prstGeom>
          <a:solidFill>
            <a:srgbClr val="2022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1000" y="317500"/>
            <a:ext cx="3390900" cy="546100"/>
          </a:xfrm>
          <a:prstGeom prst="rect">
            <a:avLst/>
          </a:prstGeom>
          <a:solidFill>
            <a:srgbClr val="2022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406400"/>
            <a:ext cx="3111500" cy="40817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414"/>
              </a:lnSpc>
              <a:spcAft>
                <a:spcPts val="0"/>
              </a:spcAft>
              <a:defRPr sz="17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HACKER FARM / STUDIO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3784600"/>
            <a:ext cx="11239500" cy="16840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11424"/>
              </a:lnSpc>
              <a:defRPr sz="102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Come curious.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435600"/>
            <a:ext cx="11176000" cy="8420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5712"/>
              </a:lnSpc>
              <a:defRPr sz="5100" b="0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No experience needed to begin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6324600"/>
            <a:ext cx="9144000" cy="39014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272"/>
              </a:lnSpc>
              <a:spcAft>
                <a:spcPts val="0"/>
              </a:spcAft>
              <a:defRPr sz="1600" b="0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2026-10-10 · v09 / Season plan · not open yet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41000" y="6299200"/>
            <a:ext cx="1143000" cy="4262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556"/>
              </a:lnSpc>
              <a:spcAft>
                <a:spcPts val="0"/>
              </a:spcAft>
              <a:defRPr sz="18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07 / 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m-moss.png"/>
          <p:cNvPicPr>
            <a:picLocks noChangeAspect="1"/>
          </p:cNvPicPr>
          <p:nvPr/>
        </p:nvPicPr>
        <p:blipFill>
          <a:blip r:embed="rId2"/>
          <a:srcRect t="36375" b="39406"/>
          <a:stretch>
            <a:fillRect/>
          </a:stretch>
        </p:blipFill>
        <p:spPr>
          <a:xfrm>
            <a:off x="0" y="0"/>
            <a:ext cx="12192000" cy="393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810000"/>
            <a:ext cx="12192000" cy="3048000"/>
          </a:xfrm>
          <a:prstGeom prst="rect">
            <a:avLst/>
          </a:prstGeom>
          <a:solidFill>
            <a:srgbClr val="B83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1000" y="317500"/>
            <a:ext cx="3390900" cy="546100"/>
          </a:xfrm>
          <a:prstGeom prst="rect">
            <a:avLst/>
          </a:prstGeom>
          <a:solidFill>
            <a:srgbClr val="2022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406400"/>
            <a:ext cx="3111500" cy="40817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414"/>
              </a:lnSpc>
              <a:spcAft>
                <a:spcPts val="0"/>
              </a:spcAft>
              <a:defRPr sz="17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HACKER FARM / STUDIO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3784600"/>
            <a:ext cx="11239500" cy="16840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11424"/>
              </a:lnSpc>
              <a:defRPr sz="10200" b="1">
                <a:solidFill>
                  <a:srgbClr val="FFFFFF"/>
                </a:solidFill>
                <a:latin typeface="Noto Sans KR"/>
              </a:defRPr>
            </a:pPr>
            <a:r>
              <a:rPr>
                <a:ea typeface="Noto Sans KR"/>
              </a:rPr>
              <a:t>12 weeks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435600"/>
            <a:ext cx="11176000" cy="8420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5712"/>
              </a:lnSpc>
              <a:defRPr sz="5100" b="0">
                <a:solidFill>
                  <a:srgbClr val="FFFFFF"/>
                </a:solidFill>
                <a:latin typeface="Noto Sans KR"/>
              </a:defRPr>
            </a:pPr>
            <a:r>
              <a:rPr>
                <a:ea typeface="Noto Sans KR"/>
              </a:rPr>
              <a:t>Six sessions · three hours each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6324600"/>
            <a:ext cx="9144000" cy="39014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272"/>
              </a:lnSpc>
              <a:spcAft>
                <a:spcPts val="0"/>
              </a:spcAft>
              <a:defRPr sz="1600" b="0">
                <a:solidFill>
                  <a:srgbClr val="FFFFFF"/>
                </a:solidFill>
                <a:latin typeface="Noto Sans KR"/>
              </a:defRPr>
            </a:pPr>
            <a:r>
              <a:rPr>
                <a:ea typeface="Noto Sans KR"/>
              </a:rPr>
              <a:t>2026-10-10 · v09 / Season plan · not open yet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41000" y="6299200"/>
            <a:ext cx="1143000" cy="4262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556"/>
              </a:lnSpc>
              <a:spcAft>
                <a:spcPts val="0"/>
              </a:spcAft>
              <a:defRPr sz="1800" b="1">
                <a:solidFill>
                  <a:srgbClr val="FFFFFF"/>
                </a:solidFill>
                <a:latin typeface="Noto Sans KR"/>
              </a:defRPr>
            </a:pPr>
            <a:r>
              <a:rPr>
                <a:ea typeface="Noto Sans KR"/>
              </a:rPr>
              <a:t>08 / 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m-hall.png"/>
          <p:cNvPicPr>
            <a:picLocks noChangeAspect="1"/>
          </p:cNvPicPr>
          <p:nvPr/>
        </p:nvPicPr>
        <p:blipFill>
          <a:blip r:embed="rId2"/>
          <a:srcRect t="36375" b="39406"/>
          <a:stretch>
            <a:fillRect/>
          </a:stretch>
        </p:blipFill>
        <p:spPr>
          <a:xfrm>
            <a:off x="0" y="0"/>
            <a:ext cx="12192000" cy="393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810000"/>
            <a:ext cx="12192000" cy="3048000"/>
          </a:xfrm>
          <a:prstGeom prst="rect">
            <a:avLst/>
          </a:prstGeom>
          <a:solidFill>
            <a:srgbClr val="2022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1000" y="317500"/>
            <a:ext cx="3390900" cy="546100"/>
          </a:xfrm>
          <a:prstGeom prst="rect">
            <a:avLst/>
          </a:prstGeom>
          <a:solidFill>
            <a:srgbClr val="2022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406400"/>
            <a:ext cx="3111500" cy="40817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414"/>
              </a:lnSpc>
              <a:spcAft>
                <a:spcPts val="0"/>
              </a:spcAft>
              <a:defRPr sz="17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HACKER FARM / STUDIO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3784600"/>
            <a:ext cx="11239500" cy="16840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11424"/>
              </a:lnSpc>
              <a:defRPr sz="102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12 people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435600"/>
            <a:ext cx="11176000" cy="8420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5712"/>
              </a:lnSpc>
              <a:defRPr sz="5100" b="0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Planned capacity · 3 teams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6324600"/>
            <a:ext cx="9144000" cy="39014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272"/>
              </a:lnSpc>
              <a:spcAft>
                <a:spcPts val="0"/>
              </a:spcAft>
              <a:defRPr sz="1600" b="0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2026-10-10 · v09 / Season plan · not open yet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41000" y="6299200"/>
            <a:ext cx="1143000" cy="4262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556"/>
              </a:lnSpc>
              <a:spcAft>
                <a:spcPts val="0"/>
              </a:spcAft>
              <a:defRPr sz="18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09 / 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m-field.png"/>
          <p:cNvPicPr>
            <a:picLocks noChangeAspect="1"/>
          </p:cNvPicPr>
          <p:nvPr/>
        </p:nvPicPr>
        <p:blipFill>
          <a:blip r:embed="rId2"/>
          <a:srcRect t="54562" b="21219"/>
          <a:stretch>
            <a:fillRect/>
          </a:stretch>
        </p:blipFill>
        <p:spPr>
          <a:xfrm>
            <a:off x="0" y="0"/>
            <a:ext cx="12192000" cy="393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810000"/>
            <a:ext cx="12192000" cy="3048000"/>
          </a:xfrm>
          <a:prstGeom prst="rect">
            <a:avLst/>
          </a:prstGeom>
          <a:solidFill>
            <a:srgbClr val="F3F1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1000" y="317500"/>
            <a:ext cx="3390900" cy="546100"/>
          </a:xfrm>
          <a:prstGeom prst="rect">
            <a:avLst/>
          </a:prstGeom>
          <a:solidFill>
            <a:srgbClr val="2022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406400"/>
            <a:ext cx="3111500" cy="40817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414"/>
              </a:lnSpc>
              <a:spcAft>
                <a:spcPts val="0"/>
              </a:spcAft>
              <a:defRPr sz="17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HACKER FARM / STUDIO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3784600"/>
            <a:ext cx="11239500" cy="16840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11424"/>
              </a:lnSpc>
              <a:defRPr sz="10200" b="1">
                <a:solidFill>
                  <a:srgbClr val="20221E"/>
                </a:solidFill>
                <a:latin typeface="Noto Sans KR"/>
              </a:defRPr>
            </a:pPr>
            <a:r>
              <a:rPr>
                <a:ea typeface="Noto Sans KR"/>
              </a:rPr>
              <a:t>₩360,000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435600"/>
            <a:ext cx="11176000" cy="8420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5712"/>
              </a:lnSpc>
              <a:defRPr sz="5100" b="0">
                <a:solidFill>
                  <a:srgbClr val="20221E"/>
                </a:solidFill>
                <a:latin typeface="Noto Sans KR"/>
              </a:defRPr>
            </a:pPr>
            <a:r>
              <a:rPr>
                <a:ea typeface="Noto Sans KR"/>
              </a:rPr>
              <a:t>Per person · 12-week plan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6324600"/>
            <a:ext cx="9144000" cy="39014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272"/>
              </a:lnSpc>
              <a:spcAft>
                <a:spcPts val="0"/>
              </a:spcAft>
              <a:defRPr sz="1600" b="0">
                <a:solidFill>
                  <a:srgbClr val="20221E"/>
                </a:solidFill>
                <a:latin typeface="Noto Sans KR"/>
              </a:defRPr>
            </a:pPr>
            <a:r>
              <a:rPr>
                <a:ea typeface="Noto Sans KR"/>
              </a:rPr>
              <a:t>2026-10-10 · v09 / Season plan · not open yet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41000" y="6299200"/>
            <a:ext cx="1143000" cy="4262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556"/>
              </a:lnSpc>
              <a:spcAft>
                <a:spcPts val="0"/>
              </a:spcAft>
              <a:defRPr sz="1800" b="1">
                <a:solidFill>
                  <a:srgbClr val="20221E"/>
                </a:solidFill>
                <a:latin typeface="Noto Sans KR"/>
              </a:defRPr>
            </a:pPr>
            <a:r>
              <a:rPr>
                <a:ea typeface="Noto Sans KR"/>
              </a:rPr>
              <a:t>10 / 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m-trees.png"/>
          <p:cNvPicPr>
            <a:picLocks noChangeAspect="1"/>
          </p:cNvPicPr>
          <p:nvPr/>
        </p:nvPicPr>
        <p:blipFill>
          <a:blip r:embed="rId2"/>
          <a:srcRect t="41680" b="34102"/>
          <a:stretch>
            <a:fillRect/>
          </a:stretch>
        </p:blipFill>
        <p:spPr>
          <a:xfrm>
            <a:off x="0" y="0"/>
            <a:ext cx="12192000" cy="393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810000"/>
            <a:ext cx="12192000" cy="3048000"/>
          </a:xfrm>
          <a:prstGeom prst="rect">
            <a:avLst/>
          </a:prstGeom>
          <a:solidFill>
            <a:srgbClr val="2022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1000" y="317500"/>
            <a:ext cx="3390900" cy="546100"/>
          </a:xfrm>
          <a:prstGeom prst="rect">
            <a:avLst/>
          </a:prstGeom>
          <a:solidFill>
            <a:srgbClr val="2022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406400"/>
            <a:ext cx="3111500" cy="40817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414"/>
              </a:lnSpc>
              <a:spcAft>
                <a:spcPts val="0"/>
              </a:spcAft>
              <a:defRPr sz="17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HACKER FARM / STUDIO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3784600"/>
            <a:ext cx="11239500" cy="16840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11424"/>
              </a:lnSpc>
              <a:defRPr sz="102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Share. Care.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435600"/>
            <a:ext cx="11176000" cy="8420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5712"/>
              </a:lnSpc>
              <a:defRPr sz="5100" b="0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A shared farm. Voluntary sharing.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6324600"/>
            <a:ext cx="9144000" cy="39014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272"/>
              </a:lnSpc>
              <a:spcAft>
                <a:spcPts val="0"/>
              </a:spcAft>
              <a:defRPr sz="1600" b="0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2026-10-10 · v09 / Season plan · not open yet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41000" y="6299200"/>
            <a:ext cx="1143000" cy="4262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556"/>
              </a:lnSpc>
              <a:spcAft>
                <a:spcPts val="0"/>
              </a:spcAft>
              <a:defRPr sz="18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11 / 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m-moss.png"/>
          <p:cNvPicPr>
            <a:picLocks noChangeAspect="1"/>
          </p:cNvPicPr>
          <p:nvPr/>
        </p:nvPicPr>
        <p:blipFill>
          <a:blip r:embed="rId2"/>
          <a:srcRect t="36375" b="39406"/>
          <a:stretch>
            <a:fillRect/>
          </a:stretch>
        </p:blipFill>
        <p:spPr>
          <a:xfrm>
            <a:off x="0" y="0"/>
            <a:ext cx="12192000" cy="393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810000"/>
            <a:ext cx="12192000" cy="3048000"/>
          </a:xfrm>
          <a:prstGeom prst="rect">
            <a:avLst/>
          </a:prstGeom>
          <a:solidFill>
            <a:srgbClr val="B83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1000" y="317500"/>
            <a:ext cx="3390900" cy="546100"/>
          </a:xfrm>
          <a:prstGeom prst="rect">
            <a:avLst/>
          </a:prstGeom>
          <a:solidFill>
            <a:srgbClr val="2022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406400"/>
            <a:ext cx="3111500" cy="40817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414"/>
              </a:lnSpc>
              <a:spcAft>
                <a:spcPts val="0"/>
              </a:spcAft>
              <a:defRPr sz="17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HACKER FARM / STUDIO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3784600"/>
            <a:ext cx="11239500" cy="16840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11424"/>
              </a:lnSpc>
              <a:defRPr sz="10200" b="1">
                <a:solidFill>
                  <a:srgbClr val="FFFFFF"/>
                </a:solidFill>
                <a:latin typeface="Noto Sans KR"/>
              </a:defRPr>
            </a:pPr>
            <a:r>
              <a:rPr>
                <a:ea typeface="Noto Sans KR"/>
              </a:rPr>
              <a:t>One question.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435600"/>
            <a:ext cx="11176000" cy="8420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5712"/>
              </a:lnSpc>
              <a:defRPr sz="5100" b="0">
                <a:solidFill>
                  <a:srgbClr val="FFFFFF"/>
                </a:solidFill>
                <a:latin typeface="Noto Sans KR"/>
              </a:defRPr>
            </a:pPr>
            <a:r>
              <a:rPr>
                <a:ea typeface="Noto Sans KR"/>
              </a:rPr>
              <a:t>Preparing for our first season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6324600"/>
            <a:ext cx="9144000" cy="39014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272"/>
              </a:lnSpc>
              <a:spcAft>
                <a:spcPts val="0"/>
              </a:spcAft>
              <a:defRPr sz="1600" b="0">
                <a:solidFill>
                  <a:srgbClr val="FFFFFF"/>
                </a:solidFill>
                <a:latin typeface="Noto Sans KR"/>
              </a:defRPr>
            </a:pPr>
            <a:r>
              <a:rPr>
                <a:ea typeface="Noto Sans KR"/>
              </a:rPr>
              <a:t>2026-10-10 · v09 / Season plan · not open yet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41000" y="6299200"/>
            <a:ext cx="1143000" cy="4262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556"/>
              </a:lnSpc>
              <a:spcAft>
                <a:spcPts val="0"/>
              </a:spcAft>
              <a:defRPr sz="1800" b="1">
                <a:solidFill>
                  <a:srgbClr val="FFFFFF"/>
                </a:solidFill>
                <a:latin typeface="Noto Sans KR"/>
              </a:defRPr>
            </a:pPr>
            <a:r>
              <a:rPr>
                <a:ea typeface="Noto Sans KR"/>
              </a:rPr>
              <a:t>12 / 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Hacker Farm Studio — Introduction and presentation · 2026-10-10 v09</dc:title>
  <dc:subject>First-season operating plan, not an enrolment confirmation</dc:subject>
  <dc:creator>Hacker Farm Studio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